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9" r:id="rId14"/>
    <p:sldId id="275" r:id="rId15"/>
    <p:sldId id="272" r:id="rId16"/>
    <p:sldId id="273" r:id="rId17"/>
    <p:sldId id="274" r:id="rId18"/>
    <p:sldId id="276" r:id="rId19"/>
    <p:sldId id="271" r:id="rId20"/>
  </p:sldIdLst>
  <p:sldSz cx="9144000" cy="6858000" type="screen4x3"/>
  <p:notesSz cx="6788150" cy="992346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DEAD6-BDA2-460E-86CC-028C93483455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437E0-32D1-46E6-9E01-59B269B482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90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Lietuvos administracinė struktūra:</a:t>
            </a:r>
          </a:p>
          <a:p>
            <a:r>
              <a:rPr lang="lt-LT" dirty="0"/>
              <a:t>60</a:t>
            </a:r>
            <a:r>
              <a:rPr lang="lt-LT" baseline="0" dirty="0"/>
              <a:t> savivaldybių;</a:t>
            </a:r>
          </a:p>
          <a:p>
            <a:r>
              <a:rPr lang="lt-LT" baseline="0" dirty="0"/>
              <a:t>10 apskričių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437E0-32D1-46E6-9E01-59B269B482BC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423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Dzūkija, Aukštaitija, Žemaitija, Suvalkija, Mažoji Lietuva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437E0-32D1-46E6-9E01-59B269B482BC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154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473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624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86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389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56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565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85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440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588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987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1A47-A267-4189-AB8F-977145B66B7C}" type="datetimeFigureOut">
              <a:rPr lang="lt-LT" smtClean="0"/>
              <a:t>2017-05-30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D485-6AAC-4A8D-913A-2EB5BD907A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466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ПОЛИТИКА КУЛЬТУРЫ В ЛИТВЕ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5716" y="4941168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Ядвига Лисявичуте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отдела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культуры Министерства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Литовской Республики</a:t>
            </a:r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Региональные проблемы, требующие принятия мер</a:t>
            </a:r>
            <a:endParaRPr lang="lt-LT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500" dirty="0"/>
              <a:t>устаревшая и износившаяся (отслужившая) инфраструктура учреждений культуры;</a:t>
            </a:r>
          </a:p>
          <a:p>
            <a:r>
              <a:rPr lang="ru-RU" sz="2500" dirty="0"/>
              <a:t>уменьшение числа жителей, старение </a:t>
            </a:r>
            <a:r>
              <a:rPr lang="ru-RU" sz="2500" dirty="0" smtClean="0"/>
              <a:t>населения, </a:t>
            </a:r>
            <a:r>
              <a:rPr lang="ru-RU" sz="2500" dirty="0"/>
              <a:t>а также различия прожиточного уровня населения;</a:t>
            </a:r>
          </a:p>
          <a:p>
            <a:r>
              <a:rPr lang="ru-RU" sz="2500" dirty="0" smtClean="0"/>
              <a:t>недостаточность </a:t>
            </a:r>
            <a:r>
              <a:rPr lang="ru-RU" sz="2500" dirty="0"/>
              <a:t>социальной сплоченности </a:t>
            </a:r>
            <a:r>
              <a:rPr lang="ru-RU" sz="2500" dirty="0" smtClean="0"/>
              <a:t>между учреждениями культуры, просвещения, социальной сферы и др</a:t>
            </a:r>
            <a:r>
              <a:rPr lang="lt-LT" sz="2500" dirty="0" smtClean="0"/>
              <a:t>.;</a:t>
            </a:r>
            <a:endParaRPr lang="ru-RU" sz="2500" dirty="0"/>
          </a:p>
          <a:p>
            <a:r>
              <a:rPr lang="ru-RU" sz="2500" dirty="0"/>
              <a:t>проблемы неформального просвещения и развития эдукации </a:t>
            </a:r>
            <a:r>
              <a:rPr lang="ru-RU" sz="2500" dirty="0" smtClean="0"/>
              <a:t>культуры</a:t>
            </a:r>
            <a:r>
              <a:rPr lang="lt-LT" sz="2500" dirty="0"/>
              <a:t>;</a:t>
            </a:r>
            <a:endParaRPr lang="ru-RU" sz="2500" dirty="0"/>
          </a:p>
          <a:p>
            <a:r>
              <a:rPr lang="ru-RU" sz="2500" dirty="0"/>
              <a:t>проблемы повышения квалификации работников культуры и </a:t>
            </a:r>
            <a:r>
              <a:rPr lang="ru-RU" sz="2500" dirty="0" smtClean="0"/>
              <a:t>исскуства</a:t>
            </a:r>
            <a:r>
              <a:rPr lang="lt-LT" sz="2500" dirty="0" smtClean="0"/>
              <a:t>;</a:t>
            </a:r>
            <a:endParaRPr lang="ru-RU" sz="2500" dirty="0"/>
          </a:p>
          <a:p>
            <a:r>
              <a:rPr lang="ru-RU" sz="2500" dirty="0"/>
              <a:t>нехватка специалистов в региональных учреждениях </a:t>
            </a:r>
            <a:r>
              <a:rPr lang="ru-RU" sz="2500" dirty="0" smtClean="0"/>
              <a:t>культуры</a:t>
            </a:r>
            <a:r>
              <a:rPr lang="lt-LT" sz="2500" dirty="0" smtClean="0"/>
              <a:t>.</a:t>
            </a:r>
            <a:endParaRPr lang="lt-LT" sz="2500" dirty="0"/>
          </a:p>
        </p:txBody>
      </p:sp>
    </p:spTree>
    <p:extLst>
      <p:ext uri="{BB962C8B-B14F-4D97-AF65-F5344CB8AC3E}">
        <p14:creationId xmlns:p14="http://schemas.microsoft.com/office/powerpoint/2010/main" val="17911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финансирования региональной </a:t>
            </a:r>
            <a:r>
              <a:rPr lang="ru-RU" b="1" dirty="0" smtClean="0"/>
              <a:t>культуры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    Государство</a:t>
            </a:r>
            <a:r>
              <a:rPr lang="lt-LT" sz="2800" b="1" dirty="0" smtClean="0"/>
              <a:t>:</a:t>
            </a:r>
            <a:endParaRPr lang="lt-LT" sz="2500" dirty="0" smtClean="0"/>
          </a:p>
          <a:p>
            <a:r>
              <a:rPr lang="ru-RU" sz="2500" dirty="0" smtClean="0"/>
              <a:t>региональные </a:t>
            </a:r>
            <a:r>
              <a:rPr lang="ru-RU" sz="2500" dirty="0"/>
              <a:t>учреждения </a:t>
            </a:r>
            <a:r>
              <a:rPr lang="ru-RU" sz="2500" dirty="0" smtClean="0"/>
              <a:t>культуры, </a:t>
            </a:r>
            <a:r>
              <a:rPr lang="ru-RU" sz="2500" dirty="0"/>
              <a:t>учрежденные Министерством </a:t>
            </a:r>
            <a:r>
              <a:rPr lang="ru-RU" sz="2500" dirty="0" smtClean="0"/>
              <a:t>культуры</a:t>
            </a:r>
            <a:r>
              <a:rPr lang="lt-LT" sz="2500" dirty="0" smtClean="0"/>
              <a:t>;</a:t>
            </a:r>
            <a:endParaRPr lang="ru-RU" sz="2500" dirty="0"/>
          </a:p>
          <a:p>
            <a:r>
              <a:rPr lang="ru-RU" sz="2500" dirty="0"/>
              <a:t>действует государственная инвестиционная программа (финансируется реновация государственных и муниципальных учреждений </a:t>
            </a:r>
            <a:r>
              <a:rPr lang="ru-RU" sz="2500" dirty="0" smtClean="0"/>
              <a:t>культуры, в 2016 г</a:t>
            </a:r>
            <a:r>
              <a:rPr lang="lt-LT" sz="2500" dirty="0" smtClean="0"/>
              <a:t>. - </a:t>
            </a:r>
            <a:r>
              <a:rPr lang="ru-RU" sz="2500" dirty="0" smtClean="0"/>
              <a:t>35 млн</a:t>
            </a:r>
            <a:r>
              <a:rPr lang="lt-LT" sz="2500" dirty="0" smtClean="0"/>
              <a:t>.</a:t>
            </a:r>
            <a:r>
              <a:rPr lang="ru-RU" sz="2500" dirty="0" smtClean="0"/>
              <a:t> </a:t>
            </a:r>
            <a:r>
              <a:rPr lang="ru-RU" sz="2500" dirty="0"/>
              <a:t>е</a:t>
            </a:r>
            <a:r>
              <a:rPr lang="ru-RU" sz="2500" dirty="0" smtClean="0"/>
              <a:t>вро в 2017 г</a:t>
            </a:r>
            <a:r>
              <a:rPr lang="lt-LT" sz="2500" dirty="0" smtClean="0"/>
              <a:t>.</a:t>
            </a:r>
            <a:r>
              <a:rPr lang="ru-RU" sz="2500" dirty="0" smtClean="0"/>
              <a:t>  </a:t>
            </a:r>
            <a:r>
              <a:rPr lang="lt-LT" sz="2500" dirty="0"/>
              <a:t>-</a:t>
            </a:r>
            <a:r>
              <a:rPr lang="ru-RU" sz="2500" dirty="0" smtClean="0"/>
              <a:t> 41 млн</a:t>
            </a:r>
            <a:r>
              <a:rPr lang="lt-LT" sz="2500" dirty="0" smtClean="0"/>
              <a:t>.</a:t>
            </a:r>
            <a:r>
              <a:rPr lang="ru-RU" sz="2500" dirty="0" smtClean="0"/>
              <a:t> евро)</a:t>
            </a:r>
            <a:r>
              <a:rPr lang="lt-LT" sz="2500" dirty="0" smtClean="0"/>
              <a:t>;</a:t>
            </a:r>
            <a:endParaRPr lang="ru-RU" sz="2500" dirty="0"/>
          </a:p>
          <a:p>
            <a:r>
              <a:rPr lang="ru-RU" sz="2500" dirty="0"/>
              <a:t>средства структурных фондов Европейского Союза, администрируемые министерствами </a:t>
            </a:r>
            <a:r>
              <a:rPr lang="ru-RU" sz="2500" dirty="0" smtClean="0"/>
              <a:t>Внутренних </a:t>
            </a:r>
            <a:r>
              <a:rPr lang="ru-RU" sz="2500" dirty="0"/>
              <a:t>дел, </a:t>
            </a:r>
            <a:r>
              <a:rPr lang="ru-RU" sz="2500" dirty="0" smtClean="0"/>
              <a:t>Сельского </a:t>
            </a:r>
            <a:r>
              <a:rPr lang="ru-RU" sz="2500" dirty="0"/>
              <a:t>хозяйства, </a:t>
            </a:r>
            <a:r>
              <a:rPr lang="ru-RU" sz="2500" dirty="0" smtClean="0"/>
              <a:t>Науки </a:t>
            </a:r>
            <a:r>
              <a:rPr lang="ru-RU" sz="2500" dirty="0"/>
              <a:t>и </a:t>
            </a:r>
            <a:r>
              <a:rPr lang="ru-RU" sz="2500" dirty="0" smtClean="0"/>
              <a:t>просвещения,  Культуры</a:t>
            </a:r>
            <a:r>
              <a:rPr lang="lt-LT" sz="2500" dirty="0" smtClean="0"/>
              <a:t>;</a:t>
            </a:r>
            <a:endParaRPr lang="ru-RU" sz="2500" dirty="0"/>
          </a:p>
          <a:p>
            <a:r>
              <a:rPr lang="ru-RU" sz="2500" dirty="0"/>
              <a:t>С</a:t>
            </a:r>
            <a:r>
              <a:rPr lang="ru-RU" sz="2500" dirty="0" smtClean="0"/>
              <a:t>овет </a:t>
            </a:r>
            <a:r>
              <a:rPr lang="ru-RU" sz="2500" dirty="0"/>
              <a:t>по культуре Литвы (путем конкурса частично финансируются проекты разных областей культуры и </a:t>
            </a:r>
            <a:r>
              <a:rPr lang="ru-RU" sz="2500" dirty="0" smtClean="0"/>
              <a:t>исскуства, 15 млн</a:t>
            </a:r>
            <a:r>
              <a:rPr lang="lt-LT" sz="2500" dirty="0" smtClean="0"/>
              <a:t>. </a:t>
            </a:r>
            <a:r>
              <a:rPr lang="ru-RU" sz="2500" dirty="0" smtClean="0"/>
              <a:t>евро)</a:t>
            </a:r>
            <a:endParaRPr lang="lt-LT" sz="2500" dirty="0"/>
          </a:p>
        </p:txBody>
      </p:sp>
    </p:spTree>
    <p:extLst>
      <p:ext uri="{BB962C8B-B14F-4D97-AF65-F5344CB8AC3E}">
        <p14:creationId xmlns:p14="http://schemas.microsoft.com/office/powerpoint/2010/main" val="17166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/>
              <a:t>Источники финансирования </a:t>
            </a:r>
            <a:r>
              <a:rPr lang="ru-RU" sz="3500" b="1" dirty="0" err="1" smtClean="0"/>
              <a:t>рег</a:t>
            </a:r>
            <a:r>
              <a:rPr lang="lt-LT" sz="3500" b="1" dirty="0" smtClean="0"/>
              <a:t>u</a:t>
            </a:r>
            <a:r>
              <a:rPr lang="ru-RU" sz="3500" b="1" dirty="0" err="1" smtClean="0"/>
              <a:t>ональных</a:t>
            </a:r>
            <a:r>
              <a:rPr lang="ru-RU" sz="3500" b="1" dirty="0" smtClean="0"/>
              <a:t> </a:t>
            </a:r>
            <a:r>
              <a:rPr lang="ru-RU" sz="3500" b="1" dirty="0"/>
              <a:t>процессов </a:t>
            </a:r>
            <a:r>
              <a:rPr lang="ru-RU" sz="3500" b="1" dirty="0" smtClean="0"/>
              <a:t>культуры</a:t>
            </a:r>
            <a:endParaRPr lang="lt-LT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smtClean="0"/>
              <a:t>C</a:t>
            </a:r>
            <a:r>
              <a:rPr lang="ru-RU" b="1" dirty="0" smtClean="0"/>
              <a:t>амоуправления</a:t>
            </a:r>
            <a:r>
              <a:rPr lang="lt-LT" b="1" dirty="0" smtClean="0"/>
              <a:t>:</a:t>
            </a:r>
          </a:p>
          <a:p>
            <a:r>
              <a:rPr lang="ru-RU" dirty="0" smtClean="0"/>
              <a:t>учреждают </a:t>
            </a:r>
            <a:r>
              <a:rPr lang="ru-RU" dirty="0"/>
              <a:t>и финансируют муниципальные учреждения </a:t>
            </a:r>
            <a:r>
              <a:rPr lang="ru-RU" dirty="0" smtClean="0"/>
              <a:t>культуры</a:t>
            </a:r>
            <a:r>
              <a:rPr lang="lt-LT" dirty="0" smtClean="0"/>
              <a:t>;</a:t>
            </a:r>
            <a:endParaRPr lang="ru-RU" dirty="0"/>
          </a:p>
          <a:p>
            <a:r>
              <a:rPr lang="ru-RU" dirty="0"/>
              <a:t>выделяют средства на оптимизацию и реновацию </a:t>
            </a:r>
            <a:r>
              <a:rPr lang="ru-RU" dirty="0" smtClean="0"/>
              <a:t>инфраструктуры </a:t>
            </a:r>
            <a:r>
              <a:rPr lang="ru-RU" dirty="0"/>
              <a:t>учреждений </a:t>
            </a:r>
            <a:r>
              <a:rPr lang="ru-RU" dirty="0" smtClean="0"/>
              <a:t>культуры</a:t>
            </a:r>
            <a:r>
              <a:rPr lang="lt-LT" dirty="0"/>
              <a:t>;</a:t>
            </a:r>
            <a:endParaRPr lang="ru-RU" dirty="0"/>
          </a:p>
          <a:p>
            <a:r>
              <a:rPr lang="ru-RU" dirty="0"/>
              <a:t>финансируют муниципальные программы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16297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100" b="1" dirty="0"/>
              <a:t>Проекты Министерства культуры, поощряющие развитие региональной культуры</a:t>
            </a:r>
            <a:endParaRPr lang="lt-LT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Столица культуры Литвы (выделяется </a:t>
            </a:r>
            <a:r>
              <a:rPr lang="ru-RU" dirty="0" smtClean="0"/>
              <a:t>58 000 </a:t>
            </a:r>
            <a:r>
              <a:rPr lang="ru-RU" dirty="0"/>
              <a:t>евро ежегодно</a:t>
            </a:r>
            <a:r>
              <a:rPr lang="ru-RU" dirty="0" smtClean="0"/>
              <a:t>)</a:t>
            </a:r>
            <a:r>
              <a:rPr lang="lt-LT" dirty="0" smtClean="0"/>
              <a:t>;</a:t>
            </a:r>
            <a:endParaRPr lang="ru-RU" dirty="0"/>
          </a:p>
          <a:p>
            <a:r>
              <a:rPr lang="ru-RU" dirty="0"/>
              <a:t>Малые столицы культуры Литвы (в 2016 г. и</a:t>
            </a:r>
            <a:r>
              <a:rPr lang="ru-RU" dirty="0" smtClean="0"/>
              <a:t> 2017 г меценатом </a:t>
            </a:r>
            <a:r>
              <a:rPr lang="ru-RU" dirty="0"/>
              <a:t>выделено 3</a:t>
            </a:r>
            <a:r>
              <a:rPr lang="ru-RU" dirty="0" smtClean="0"/>
              <a:t>0 </a:t>
            </a:r>
            <a:r>
              <a:rPr lang="ru-RU" dirty="0"/>
              <a:t>000 </a:t>
            </a:r>
            <a:r>
              <a:rPr lang="ru-RU" dirty="0" smtClean="0"/>
              <a:t>евро ежегодно</a:t>
            </a:r>
            <a:r>
              <a:rPr lang="lt-LT" dirty="0" smtClean="0"/>
              <a:t>, </a:t>
            </a:r>
            <a:r>
              <a:rPr lang="ru-RU" dirty="0" smtClean="0"/>
              <a:t>средства </a:t>
            </a:r>
            <a:r>
              <a:rPr lang="lt-LT" dirty="0" smtClean="0"/>
              <a:t>c</a:t>
            </a:r>
            <a:r>
              <a:rPr lang="ru-RU" dirty="0" smtClean="0"/>
              <a:t>амоуправлений)</a:t>
            </a:r>
            <a:r>
              <a:rPr lang="lt-LT" dirty="0" smtClean="0"/>
              <a:t>;</a:t>
            </a:r>
            <a:endParaRPr lang="ru-RU" dirty="0"/>
          </a:p>
          <a:p>
            <a:r>
              <a:rPr lang="ru-RU" dirty="0"/>
              <a:t>Искусство на благо человека (выделяется </a:t>
            </a:r>
            <a:r>
              <a:rPr lang="ru-RU" dirty="0" smtClean="0"/>
              <a:t>300 000 </a:t>
            </a:r>
            <a:r>
              <a:rPr lang="ru-RU" dirty="0"/>
              <a:t>евро ежегодно)</a:t>
            </a:r>
            <a:r>
              <a:rPr lang="lt-LT" dirty="0"/>
              <a:t>;</a:t>
            </a:r>
            <a:endParaRPr lang="ru-RU" dirty="0"/>
          </a:p>
          <a:p>
            <a:r>
              <a:rPr lang="ru-RU" dirty="0" smtClean="0"/>
              <a:t>Пути </a:t>
            </a:r>
            <a:r>
              <a:rPr lang="ru-RU" dirty="0"/>
              <a:t>культуры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817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Столица культуры Литвы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Министерство культуры проводит конкурс на лучший проект столицы культуры </a:t>
            </a:r>
            <a:r>
              <a:rPr lang="ru-RU" dirty="0" smtClean="0"/>
              <a:t>Литвы</a:t>
            </a:r>
            <a:r>
              <a:rPr lang="lt-LT" dirty="0" smtClean="0"/>
              <a:t>;</a:t>
            </a:r>
            <a:endParaRPr lang="ru-RU" dirty="0" smtClean="0"/>
          </a:p>
          <a:p>
            <a:r>
              <a:rPr lang="ru-RU" dirty="0" smtClean="0"/>
              <a:t>Коми</a:t>
            </a:r>
            <a:r>
              <a:rPr lang="lt-LT" dirty="0" smtClean="0"/>
              <a:t>c</a:t>
            </a:r>
            <a:r>
              <a:rPr lang="ru-RU" dirty="0" smtClean="0"/>
              <a:t>сия </a:t>
            </a:r>
            <a:r>
              <a:rPr lang="ru-RU" dirty="0" smtClean="0"/>
              <a:t>выбирает лучшие проекты и предлагает министру культуры кандидатуры на звание Столицы культуры Литвы на 3 года впер</a:t>
            </a:r>
            <a:r>
              <a:rPr lang="lt-LT" dirty="0" smtClean="0"/>
              <a:t>ë</a:t>
            </a:r>
            <a:r>
              <a:rPr lang="ru-RU" dirty="0" smtClean="0"/>
              <a:t>д</a:t>
            </a:r>
            <a:r>
              <a:rPr lang="lt-LT" dirty="0" smtClean="0"/>
              <a:t>;</a:t>
            </a:r>
            <a:endParaRPr lang="ru-RU" dirty="0" smtClean="0"/>
          </a:p>
          <a:p>
            <a:r>
              <a:rPr lang="ru-RU" dirty="0" smtClean="0"/>
              <a:t>Решение принимает министр </a:t>
            </a:r>
            <a:r>
              <a:rPr lang="ru-RU" dirty="0"/>
              <a:t>культуры </a:t>
            </a:r>
            <a:r>
              <a:rPr lang="ru-RU" dirty="0" smtClean="0"/>
              <a:t>и изда</a:t>
            </a:r>
            <a:r>
              <a:rPr lang="lt-LT" dirty="0" smtClean="0"/>
              <a:t>ë</a:t>
            </a:r>
            <a:r>
              <a:rPr lang="ru-RU" dirty="0" smtClean="0"/>
              <a:t>т приказ о Столица</a:t>
            </a:r>
            <a:r>
              <a:rPr lang="lt-LT" dirty="0" smtClean="0"/>
              <a:t>x</a:t>
            </a:r>
            <a:r>
              <a:rPr lang="ru-RU" dirty="0" smtClean="0"/>
              <a:t> </a:t>
            </a:r>
            <a:r>
              <a:rPr lang="ru-RU" dirty="0"/>
              <a:t>культуры Литвы на 3 года впер</a:t>
            </a:r>
            <a:r>
              <a:rPr lang="lt-LT" dirty="0"/>
              <a:t>ë</a:t>
            </a:r>
            <a:r>
              <a:rPr lang="ru-RU" dirty="0" smtClean="0"/>
              <a:t>д</a:t>
            </a:r>
            <a:r>
              <a:rPr lang="lt-LT" dirty="0" smtClean="0"/>
              <a:t>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653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Столица культуры Литвы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t-LT" dirty="0" smtClean="0"/>
              <a:t>2008 </a:t>
            </a:r>
            <a:r>
              <a:rPr lang="ru-RU" dirty="0" smtClean="0"/>
              <a:t>г - Вильнюс - столица культуры Европы (</a:t>
            </a:r>
            <a:r>
              <a:rPr lang="lt-LT" dirty="0" smtClean="0"/>
              <a:t>542 93</a:t>
            </a:r>
            <a:r>
              <a:rPr lang="ru-RU" dirty="0" smtClean="0"/>
              <a:t>0     жителей)</a:t>
            </a:r>
          </a:p>
          <a:p>
            <a:pPr marL="0" indent="0">
              <a:buNone/>
            </a:pPr>
            <a:r>
              <a:rPr lang="ru-RU" dirty="0" smtClean="0"/>
              <a:t>•   2008 г - Зарасай (7 3</a:t>
            </a:r>
            <a:r>
              <a:rPr lang="lt-LT" dirty="0" smtClean="0"/>
              <a:t>50</a:t>
            </a:r>
            <a:r>
              <a:rPr lang="ru-RU" dirty="0" smtClean="0"/>
              <a:t> жителей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2009 г  - </a:t>
            </a:r>
            <a:r>
              <a:rPr lang="ru-RU" dirty="0"/>
              <a:t>Плунге </a:t>
            </a:r>
            <a:r>
              <a:rPr lang="ru-RU" dirty="0" smtClean="0"/>
              <a:t>(22 28</a:t>
            </a:r>
            <a:r>
              <a:rPr lang="lt-LT" dirty="0" smtClean="0"/>
              <a:t>0</a:t>
            </a:r>
            <a:r>
              <a:rPr lang="ru-RU" dirty="0" smtClean="0"/>
              <a:t> жителей)</a:t>
            </a:r>
          </a:p>
          <a:p>
            <a:r>
              <a:rPr lang="ru-RU" dirty="0" smtClean="0"/>
              <a:t>2010 г – Рамигала (1 645 жителей)</a:t>
            </a:r>
          </a:p>
          <a:p>
            <a:r>
              <a:rPr lang="ru-RU" dirty="0" smtClean="0"/>
              <a:t>2011 г – Шилуте </a:t>
            </a:r>
            <a:r>
              <a:rPr lang="ru-RU" dirty="0"/>
              <a:t>( </a:t>
            </a:r>
            <a:r>
              <a:rPr lang="ru-RU" dirty="0" smtClean="0"/>
              <a:t>19 720 жителей</a:t>
            </a:r>
            <a:r>
              <a:rPr lang="ru-RU" dirty="0"/>
              <a:t>)</a:t>
            </a:r>
          </a:p>
          <a:p>
            <a:r>
              <a:rPr lang="ru-RU" dirty="0" smtClean="0"/>
              <a:t>2012 г – Аникшчай (11 400 жителей</a:t>
            </a:r>
            <a:r>
              <a:rPr lang="ru-RU" dirty="0"/>
              <a:t>)</a:t>
            </a:r>
          </a:p>
          <a:p>
            <a:r>
              <a:rPr lang="ru-RU" dirty="0" smtClean="0"/>
              <a:t>2013 г – Паланга (17 230  жителей)</a:t>
            </a:r>
          </a:p>
          <a:p>
            <a:r>
              <a:rPr lang="ru-RU" dirty="0" smtClean="0"/>
              <a:t>2014 г – Паневежис (109 0</a:t>
            </a:r>
            <a:r>
              <a:rPr lang="lt-LT" dirty="0" smtClean="0"/>
              <a:t>30</a:t>
            </a:r>
            <a:r>
              <a:rPr lang="ru-RU" dirty="0" smtClean="0"/>
              <a:t> жителей)</a:t>
            </a:r>
          </a:p>
          <a:p>
            <a:r>
              <a:rPr lang="ru-RU" dirty="0" smtClean="0"/>
              <a:t>2015 г – Жагаре (1 98</a:t>
            </a:r>
            <a:r>
              <a:rPr lang="lt-LT" dirty="0" smtClean="0"/>
              <a:t>0</a:t>
            </a:r>
            <a:r>
              <a:rPr lang="ru-RU" dirty="0" smtClean="0"/>
              <a:t> жителей)</a:t>
            </a:r>
          </a:p>
          <a:p>
            <a:r>
              <a:rPr lang="ru-RU" dirty="0" smtClean="0"/>
              <a:t>2016 г – Тельшяй (29 100 жителей)</a:t>
            </a:r>
          </a:p>
          <a:p>
            <a:r>
              <a:rPr lang="ru-RU" dirty="0" smtClean="0"/>
              <a:t>2017 г – Клайпеда (177 8</a:t>
            </a:r>
            <a:r>
              <a:rPr lang="lt-LT" dirty="0" smtClean="0"/>
              <a:t>00</a:t>
            </a:r>
            <a:r>
              <a:rPr lang="ru-RU" dirty="0" smtClean="0"/>
              <a:t> жителей)</a:t>
            </a:r>
            <a:endParaRPr lang="ru-RU" dirty="0"/>
          </a:p>
          <a:p>
            <a:endParaRPr lang="ru-RU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0367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Финансирование столиц культуры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культуры – до 201</a:t>
            </a: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 29 000 евро</a:t>
            </a: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201</a:t>
            </a: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 – 58 000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Зарасай (самоуправление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спонсоры – 31 000 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г 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Плунге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(самоуправление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30 000 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Рамигала (самоуправление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30 000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lt-L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Шилуте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евро 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Аникшчай 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lt-L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Паланга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(самоуправление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50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Паневежис 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lt-L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Жагаре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Тельшяй 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152 400 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30 000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Клайпеда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(самоуправление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спонсоры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5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изменилось </a:t>
            </a:r>
            <a:r>
              <a:rPr lang="lt-LT" b="1" dirty="0" smtClean="0"/>
              <a:t>?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известность города (специальные передачи телевидения и радио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в социальны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средства информации)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новые творческие продукты культуры (иновативные мероприятия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фестивали (особенно професионального искусства)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выставки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литературные издания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фильмы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маршруты культурного туризма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модернизированые объекты культурното наследия и др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Увеличился объем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Активизировалось движение добровольцев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посещаемость мероприятий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сплотила  местные учреждения культуры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просвещения, социальной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общины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общественные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столицы культуры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4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Жагаре – столица культуры 2015 г</a:t>
            </a:r>
            <a:r>
              <a:rPr lang="lt-LT" b="1" dirty="0" smtClean="0"/>
              <a:t>.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Посетители   2014 г</a:t>
            </a:r>
            <a:r>
              <a:rPr lang="lt-LT" dirty="0" smtClean="0"/>
              <a:t>.</a:t>
            </a:r>
            <a:r>
              <a:rPr lang="ru-RU" dirty="0" smtClean="0"/>
              <a:t>  - 45 700</a:t>
            </a:r>
          </a:p>
          <a:p>
            <a:r>
              <a:rPr lang="ru-RU" dirty="0" smtClean="0"/>
              <a:t>                         2015 г</a:t>
            </a:r>
            <a:r>
              <a:rPr lang="lt-LT" dirty="0" smtClean="0"/>
              <a:t>.</a:t>
            </a:r>
            <a:r>
              <a:rPr lang="ru-RU" dirty="0" smtClean="0"/>
              <a:t> – 200 000</a:t>
            </a:r>
          </a:p>
          <a:p>
            <a:r>
              <a:rPr lang="ru-RU" dirty="0" smtClean="0"/>
              <a:t> Экскурсии    2014 г</a:t>
            </a:r>
            <a:r>
              <a:rPr lang="lt-LT" dirty="0" smtClean="0"/>
              <a:t>.</a:t>
            </a:r>
            <a:r>
              <a:rPr lang="ru-RU" dirty="0" smtClean="0"/>
              <a:t> – 36</a:t>
            </a:r>
          </a:p>
          <a:p>
            <a:r>
              <a:rPr lang="ru-RU" dirty="0" smtClean="0"/>
              <a:t>                         2015 г</a:t>
            </a:r>
            <a:r>
              <a:rPr lang="lt-LT" dirty="0" smtClean="0"/>
              <a:t>.</a:t>
            </a:r>
            <a:r>
              <a:rPr lang="ru-RU" dirty="0" smtClean="0"/>
              <a:t> – 292</a:t>
            </a:r>
          </a:p>
          <a:p>
            <a:r>
              <a:rPr lang="ru-RU" dirty="0" smtClean="0"/>
              <a:t>Экспозиции   2014 г</a:t>
            </a:r>
            <a:r>
              <a:rPr lang="lt-LT" dirty="0" smtClean="0"/>
              <a:t>.</a:t>
            </a:r>
            <a:r>
              <a:rPr lang="ru-RU" dirty="0" smtClean="0"/>
              <a:t> – 55</a:t>
            </a:r>
          </a:p>
          <a:p>
            <a:r>
              <a:rPr lang="ru-RU" dirty="0" smtClean="0"/>
              <a:t>                          2015 г</a:t>
            </a:r>
            <a:r>
              <a:rPr lang="lt-LT" dirty="0" smtClean="0"/>
              <a:t>.</a:t>
            </a:r>
            <a:r>
              <a:rPr lang="ru-RU" dirty="0" smtClean="0"/>
              <a:t> - 360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94843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/>
              <a:t>Спасибо за </a:t>
            </a:r>
            <a:r>
              <a:rPr lang="ru-RU" sz="5400" b="1" dirty="0" smtClean="0"/>
              <a:t>внимание</a:t>
            </a:r>
            <a:r>
              <a:rPr lang="ru-RU" b="1" dirty="0" smtClean="0"/>
              <a:t>☺</a:t>
            </a:r>
            <a:endParaRPr lang="lt-LT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5895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Состав </a:t>
            </a:r>
            <a:r>
              <a:rPr lang="ru-RU" b="1" dirty="0" smtClean="0"/>
              <a:t>населения </a:t>
            </a:r>
            <a:r>
              <a:rPr lang="ru-RU" b="1" dirty="0"/>
              <a:t>Литвы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3 </a:t>
            </a:r>
            <a:r>
              <a:rPr lang="ru-RU" dirty="0"/>
              <a:t>миллиона жителей (данные переписи населения 2011 года)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По национальностям</a:t>
            </a:r>
            <a:r>
              <a:rPr lang="lt-LT" dirty="0"/>
              <a:t>:</a:t>
            </a:r>
          </a:p>
          <a:p>
            <a:r>
              <a:rPr lang="lt-LT" dirty="0"/>
              <a:t>81,45 </a:t>
            </a:r>
            <a:r>
              <a:rPr lang="ru-RU" dirty="0"/>
              <a:t>процента</a:t>
            </a:r>
            <a:r>
              <a:rPr lang="lt-LT" dirty="0"/>
              <a:t> – </a:t>
            </a:r>
            <a:r>
              <a:rPr lang="ru-RU" dirty="0"/>
              <a:t>литовцы</a:t>
            </a:r>
            <a:endParaRPr lang="lt-LT" dirty="0"/>
          </a:p>
          <a:p>
            <a:r>
              <a:rPr lang="lt-LT" dirty="0"/>
              <a:t>9,74 </a:t>
            </a:r>
            <a:r>
              <a:rPr lang="ru-RU" dirty="0"/>
              <a:t>процента</a:t>
            </a:r>
            <a:r>
              <a:rPr lang="lt-LT" dirty="0"/>
              <a:t> – </a:t>
            </a:r>
            <a:r>
              <a:rPr lang="ru-RU" dirty="0"/>
              <a:t>поляки</a:t>
            </a:r>
            <a:endParaRPr lang="lt-LT" dirty="0"/>
          </a:p>
          <a:p>
            <a:r>
              <a:rPr lang="lt-LT" dirty="0"/>
              <a:t>6,31 </a:t>
            </a:r>
            <a:r>
              <a:rPr lang="ru-RU" dirty="0"/>
              <a:t>процента</a:t>
            </a:r>
            <a:r>
              <a:rPr lang="lt-LT" dirty="0"/>
              <a:t> – </a:t>
            </a:r>
            <a:r>
              <a:rPr lang="ru-RU" dirty="0"/>
              <a:t>русские</a:t>
            </a:r>
            <a:endParaRPr lang="lt-LT" dirty="0"/>
          </a:p>
          <a:p>
            <a:r>
              <a:rPr lang="lt-LT" dirty="0"/>
              <a:t>2,5 </a:t>
            </a:r>
            <a:r>
              <a:rPr lang="ru-RU" dirty="0"/>
              <a:t>процента</a:t>
            </a:r>
            <a:r>
              <a:rPr lang="lt-LT" dirty="0"/>
              <a:t> – </a:t>
            </a:r>
            <a:r>
              <a:rPr lang="ru-RU" dirty="0"/>
              <a:t>представители других национальностей</a:t>
            </a:r>
          </a:p>
          <a:p>
            <a:pPr marL="0" indent="0">
              <a:buNone/>
            </a:pPr>
            <a:r>
              <a:rPr lang="ru-RU" dirty="0"/>
              <a:t>Площадь Литвы</a:t>
            </a:r>
            <a:r>
              <a:rPr lang="lt-LT" dirty="0"/>
              <a:t> 65 200 </a:t>
            </a:r>
            <a:r>
              <a:rPr lang="ru-RU" dirty="0"/>
              <a:t>км</a:t>
            </a:r>
            <a:r>
              <a:rPr lang="lt-LT" dirty="0"/>
              <a:t>² </a:t>
            </a:r>
          </a:p>
        </p:txBody>
      </p:sp>
    </p:spTree>
    <p:extLst>
      <p:ext uri="{BB962C8B-B14F-4D97-AF65-F5344CB8AC3E}">
        <p14:creationId xmlns:p14="http://schemas.microsoft.com/office/powerpoint/2010/main" val="1475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ЛИТВА</a:t>
            </a:r>
            <a:endParaRPr lang="lt-LT" b="1" dirty="0"/>
          </a:p>
        </p:txBody>
      </p:sp>
      <p:pic>
        <p:nvPicPr>
          <p:cNvPr id="4" name="irc_mi" descr="http://upload.wikimedia.org/wikipedia/lt/2/29/LietuvosSavivaldybe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27" y="1177925"/>
            <a:ext cx="5579745" cy="450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Административная структура</a:t>
            </a:r>
            <a:endParaRPr lang="lt-LT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6400" dirty="0" smtClean="0"/>
              <a:t>546 местных муниципалитетов </a:t>
            </a:r>
          </a:p>
          <a:p>
            <a:endParaRPr lang="ru-RU" sz="6400" dirty="0" smtClean="0"/>
          </a:p>
          <a:p>
            <a:r>
              <a:rPr lang="ru-RU" sz="6400" dirty="0" smtClean="0"/>
              <a:t>60 районных и городских муниципалитетов (самоуправлений) - (</a:t>
            </a:r>
            <a:r>
              <a:rPr lang="ru-RU" sz="6400" dirty="0"/>
              <a:t>решения принимаются советами самоуправлений. Культура – самостоятельная функция)</a:t>
            </a:r>
            <a:endParaRPr lang="lt-LT" sz="6400" dirty="0"/>
          </a:p>
          <a:p>
            <a:endParaRPr lang="ru-RU" sz="6400" dirty="0" smtClean="0"/>
          </a:p>
          <a:p>
            <a:r>
              <a:rPr lang="ru-RU" sz="6400" dirty="0" smtClean="0"/>
              <a:t>10 </a:t>
            </a:r>
            <a:r>
              <a:rPr lang="ru-RU" sz="6400" dirty="0"/>
              <a:t>округов (решения по вопросам экономики, развития инфраструктуры принимаются Советами регионального развития)</a:t>
            </a:r>
            <a:endParaRPr lang="lt-LT" sz="6400" dirty="0"/>
          </a:p>
        </p:txBody>
      </p:sp>
    </p:spTree>
    <p:extLst>
      <p:ext uri="{BB962C8B-B14F-4D97-AF65-F5344CB8AC3E}">
        <p14:creationId xmlns:p14="http://schemas.microsoft.com/office/powerpoint/2010/main" val="21605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Этнографические регионы Литвы</a:t>
            </a:r>
            <a:endParaRPr lang="lt-LT" b="1" dirty="0"/>
          </a:p>
        </p:txBody>
      </p:sp>
      <p:pic>
        <p:nvPicPr>
          <p:cNvPr id="5" name="irc_mi" descr="http://www.miestai.net/forumas/picture.php?albumid=499&amp;pictureid=973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4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Учреждения культуры в регионах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центры культуры</a:t>
            </a:r>
            <a:r>
              <a:rPr lang="lt-LT" sz="2400" b="1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156 центров культуры, имеющих статус юридического лица и 443 их филиала и отдела, 156 других учреждений, выполняющих функции центра культуры; </a:t>
            </a:r>
            <a:endParaRPr lang="lt-LT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публичные библиотеки</a:t>
            </a:r>
            <a:r>
              <a:rPr lang="lt-LT" sz="2400" b="1" dirty="0">
                <a:solidFill>
                  <a:srgbClr val="000000"/>
                </a:solidFill>
              </a:rPr>
              <a:t> – </a:t>
            </a:r>
            <a:r>
              <a:rPr lang="lt-LT" sz="2400" dirty="0" smtClean="0">
                <a:solidFill>
                  <a:srgbClr val="000000"/>
                </a:solidFill>
              </a:rPr>
              <a:t>1 </a:t>
            </a:r>
            <a:r>
              <a:rPr lang="ru-RU" sz="2400" dirty="0" smtClean="0">
                <a:solidFill>
                  <a:srgbClr val="000000"/>
                </a:solidFill>
              </a:rPr>
              <a:t>национальная, 5 региональных, </a:t>
            </a:r>
            <a:r>
              <a:rPr lang="lt-LT" sz="2400" dirty="0" smtClean="0">
                <a:solidFill>
                  <a:srgbClr val="000000"/>
                </a:solidFill>
              </a:rPr>
              <a:t>60 </a:t>
            </a:r>
            <a:r>
              <a:rPr lang="ru-RU" sz="2400" dirty="0">
                <a:solidFill>
                  <a:srgbClr val="000000"/>
                </a:solidFill>
              </a:rPr>
              <a:t>муниципальных </a:t>
            </a:r>
            <a:r>
              <a:rPr lang="ru-RU" sz="2400" dirty="0" smtClean="0">
                <a:solidFill>
                  <a:srgbClr val="000000"/>
                </a:solidFill>
              </a:rPr>
              <a:t>библиотек, </a:t>
            </a:r>
            <a:r>
              <a:rPr lang="ru-RU" sz="2400" dirty="0">
                <a:solidFill>
                  <a:srgbClr val="000000"/>
                </a:solidFill>
              </a:rPr>
              <a:t>имеющих статус юридического лица и 1211 филиалов или других структурных </a:t>
            </a:r>
            <a:r>
              <a:rPr lang="ru-RU" sz="2400" dirty="0" smtClean="0">
                <a:solidFill>
                  <a:srgbClr val="000000"/>
                </a:solidFill>
              </a:rPr>
              <a:t>единиц</a:t>
            </a:r>
            <a:r>
              <a:rPr lang="lt-LT" sz="2400" dirty="0">
                <a:solidFill>
                  <a:srgbClr val="000000"/>
                </a:solidFill>
              </a:rPr>
              <a:t>;</a:t>
            </a:r>
            <a:r>
              <a:rPr lang="lt-LT" sz="2400" dirty="0" smtClean="0">
                <a:solidFill>
                  <a:srgbClr val="000000"/>
                </a:solidFill>
              </a:rPr>
              <a:t> </a:t>
            </a:r>
            <a:endParaRPr lang="lt-LT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музеи – </a:t>
            </a:r>
            <a:r>
              <a:rPr lang="lt-LT" sz="2400" dirty="0" smtClean="0">
                <a:solidFill>
                  <a:srgbClr val="000000"/>
                </a:solidFill>
              </a:rPr>
              <a:t>3</a:t>
            </a:r>
            <a:r>
              <a:rPr lang="lt-LT" sz="2400" b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национальных, </a:t>
            </a:r>
            <a:r>
              <a:rPr lang="ru-RU" sz="2400" dirty="0">
                <a:solidFill>
                  <a:srgbClr val="000000"/>
                </a:solidFill>
              </a:rPr>
              <a:t>61 краеведческий и мемориальный </a:t>
            </a:r>
            <a:r>
              <a:rPr lang="ru-RU" sz="2400" dirty="0" smtClean="0">
                <a:solidFill>
                  <a:srgbClr val="000000"/>
                </a:solidFill>
              </a:rPr>
              <a:t>музей</a:t>
            </a:r>
            <a:r>
              <a:rPr lang="lt-LT" sz="2400" dirty="0" smtClean="0">
                <a:solidFill>
                  <a:srgbClr val="000000"/>
                </a:solidFill>
              </a:rPr>
              <a:t>,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имеющий статус юридического </a:t>
            </a:r>
            <a:r>
              <a:rPr lang="ru-RU" sz="2400" dirty="0" smtClean="0">
                <a:solidFill>
                  <a:srgbClr val="000000"/>
                </a:solidFill>
              </a:rPr>
              <a:t>лица</a:t>
            </a:r>
            <a:r>
              <a:rPr lang="lt-LT" sz="2400" dirty="0">
                <a:solidFill>
                  <a:srgbClr val="000000"/>
                </a:solidFill>
              </a:rPr>
              <a:t>;</a:t>
            </a:r>
            <a:endParaRPr lang="ru-RU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центры общин – </a:t>
            </a:r>
            <a:r>
              <a:rPr lang="ru-RU" sz="2400" dirty="0" smtClean="0">
                <a:solidFill>
                  <a:srgbClr val="000000"/>
                </a:solidFill>
              </a:rPr>
              <a:t>1243</a:t>
            </a:r>
            <a:r>
              <a:rPr lang="lt-LT" sz="2400" dirty="0" smtClean="0">
                <a:solidFill>
                  <a:srgbClr val="000000"/>
                </a:solidFill>
              </a:rPr>
              <a:t>;</a:t>
            </a:r>
            <a:endParaRPr lang="lt-LT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театры – </a:t>
            </a:r>
            <a:r>
              <a:rPr lang="ru-RU" sz="2400" dirty="0">
                <a:solidFill>
                  <a:srgbClr val="000000"/>
                </a:solidFill>
              </a:rPr>
              <a:t>2 национальных, 11 государственных, 11 муниципальных, 14 частных</a:t>
            </a:r>
            <a:r>
              <a:rPr lang="lt-LT" sz="2400" dirty="0">
                <a:solidFill>
                  <a:srgbClr val="000000"/>
                </a:solidFill>
              </a:rPr>
              <a:t>; </a:t>
            </a: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концертные учреждения – </a:t>
            </a:r>
            <a:r>
              <a:rPr lang="ru-RU" sz="2400" dirty="0">
                <a:solidFill>
                  <a:srgbClr val="000000"/>
                </a:solidFill>
              </a:rPr>
              <a:t>1 национальное, 7 государственных, 10 муниципальных и 1 частное концертное </a:t>
            </a:r>
            <a:r>
              <a:rPr lang="ru-RU" sz="2400" dirty="0" smtClean="0">
                <a:solidFill>
                  <a:srgbClr val="000000"/>
                </a:solidFill>
              </a:rPr>
              <a:t>учреждение</a:t>
            </a:r>
            <a:r>
              <a:rPr lang="lt-LT" sz="2400" dirty="0">
                <a:solidFill>
                  <a:srgbClr val="000000"/>
                </a:solidFill>
              </a:rPr>
              <a:t>;</a:t>
            </a:r>
            <a:r>
              <a:rPr lang="lt-LT" sz="2400" dirty="0" smtClean="0">
                <a:solidFill>
                  <a:srgbClr val="000000"/>
                </a:solidFill>
              </a:rPr>
              <a:t> </a:t>
            </a:r>
            <a:endParaRPr lang="lt-LT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кинотеатры – </a:t>
            </a:r>
            <a:r>
              <a:rPr lang="ru-RU" sz="2400" dirty="0">
                <a:solidFill>
                  <a:srgbClr val="000000"/>
                </a:solidFill>
              </a:rPr>
              <a:t>19 кинотеатров и 76 </a:t>
            </a:r>
            <a:r>
              <a:rPr lang="ru-RU" sz="2400" dirty="0" smtClean="0">
                <a:solidFill>
                  <a:srgbClr val="000000"/>
                </a:solidFill>
              </a:rPr>
              <a:t>кинозалов</a:t>
            </a:r>
            <a:r>
              <a:rPr lang="lt-LT" sz="2400" dirty="0" smtClean="0">
                <a:solidFill>
                  <a:srgbClr val="000000"/>
                </a:solidFill>
              </a:rPr>
              <a:t>;</a:t>
            </a:r>
            <a:endParaRPr lang="lt-LT" sz="2400" dirty="0">
              <a:solidFill>
                <a:srgbClr val="000000"/>
              </a:solidFill>
            </a:endParaRPr>
          </a:p>
          <a:p>
            <a:pPr marL="0" lvl="0" indent="0" algn="just" defTabSz="91436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галереи, выставочные залы, художественные центры - </a:t>
            </a:r>
            <a:r>
              <a:rPr lang="ru-RU" sz="2400" dirty="0">
                <a:solidFill>
                  <a:srgbClr val="000000"/>
                </a:solidFill>
              </a:rPr>
              <a:t>77</a:t>
            </a:r>
            <a:endParaRPr lang="lt-L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ru-RU" sz="3500" b="1" dirty="0"/>
              <a:t>Цель политики региональной культуры Правительства Литовской Республики</a:t>
            </a:r>
            <a:endParaRPr lang="lt-LT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Поощрять </a:t>
            </a:r>
            <a:r>
              <a:rPr lang="ru-RU" dirty="0"/>
              <a:t>доступ к </a:t>
            </a:r>
            <a:r>
              <a:rPr lang="ru-RU" dirty="0" smtClean="0"/>
              <a:t>культурным услугам </a:t>
            </a:r>
            <a:r>
              <a:rPr lang="ru-RU" dirty="0"/>
              <a:t>разных общественных групп и их непосредственное участие в культурной </a:t>
            </a:r>
            <a:r>
              <a:rPr lang="ru-RU" dirty="0" smtClean="0"/>
              <a:t>жизни, </a:t>
            </a:r>
            <a:r>
              <a:rPr lang="ru-RU" dirty="0"/>
              <a:t>способствуя развитию традиций и разнообразия культурного </a:t>
            </a:r>
            <a:r>
              <a:rPr lang="ru-RU" dirty="0" smtClean="0"/>
              <a:t>самовыражения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37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Правовое регламентирование региональной культуры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b="1" dirty="0"/>
              <a:t>    </a:t>
            </a:r>
            <a:r>
              <a:rPr lang="ru-RU" b="1" dirty="0"/>
              <a:t>Законы</a:t>
            </a:r>
            <a:r>
              <a:rPr lang="lt-LT" b="1" dirty="0"/>
              <a:t>:</a:t>
            </a:r>
          </a:p>
          <a:p>
            <a:pPr marL="0" indent="0">
              <a:buNone/>
            </a:pPr>
            <a:r>
              <a:rPr lang="ru-RU" dirty="0"/>
              <a:t>Закон о центрах культуры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 библиотеках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 музеях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 праздниках песни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 театрах и концертных учреждениях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об основах государственной опеки над этнической культурой </a:t>
            </a:r>
            <a:r>
              <a:rPr lang="ru-RU" dirty="0" smtClean="0"/>
              <a:t>ЛР</a:t>
            </a:r>
            <a:r>
              <a:rPr lang="lt-LT" dirty="0" smtClean="0"/>
              <a:t>;</a:t>
            </a:r>
            <a:endParaRPr lang="lt-LT" dirty="0"/>
          </a:p>
          <a:p>
            <a:pPr marL="0" indent="0">
              <a:buNone/>
            </a:pPr>
            <a:r>
              <a:rPr lang="ru-RU" dirty="0"/>
              <a:t>Закон об охране продуктов национального наследия </a:t>
            </a:r>
            <a:r>
              <a:rPr lang="ru-RU" dirty="0" smtClean="0"/>
              <a:t>ЛР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3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Государственные программы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Программа </a:t>
            </a:r>
            <a:r>
              <a:rPr lang="ru-RU" sz="2800" dirty="0" smtClean="0"/>
              <a:t>регионального </a:t>
            </a:r>
            <a:r>
              <a:rPr lang="ru-RU" sz="2800" dirty="0"/>
              <a:t>развития культуры на 2012-2020 г.;</a:t>
            </a:r>
            <a:endParaRPr lang="lt-LT" sz="2800" dirty="0"/>
          </a:p>
          <a:p>
            <a:r>
              <a:rPr lang="ru-RU" sz="2800" dirty="0"/>
              <a:t>Программа преемственности традиций праздников песни</a:t>
            </a:r>
            <a:r>
              <a:rPr lang="lt-LT" sz="2800" dirty="0"/>
              <a:t>;</a:t>
            </a:r>
          </a:p>
          <a:p>
            <a:r>
              <a:rPr lang="ru-RU" sz="2800" dirty="0"/>
              <a:t>Программа развития этнической культуры на 2010-2014 г. и План мероприятий развития этнической культуры на 2015-2018 г.</a:t>
            </a:r>
            <a:r>
              <a:rPr lang="lt-LT" sz="2800" dirty="0"/>
              <a:t>;</a:t>
            </a:r>
          </a:p>
          <a:p>
            <a:r>
              <a:rPr lang="ru-RU" sz="2800" dirty="0"/>
              <a:t>Программа актуализации обьектов культуры на 2014-2020 г.</a:t>
            </a:r>
            <a:endParaRPr lang="lt-LT" sz="2800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411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1126</Words>
  <Application>Microsoft Office PowerPoint</Application>
  <PresentationFormat>Demonstracija ekrane (4:3)</PresentationFormat>
  <Paragraphs>127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0" baseType="lpstr">
      <vt:lpstr>Office Theme</vt:lpstr>
      <vt:lpstr>РЕГИОНАЛЬНАЯ ПОЛИТИКА КУЛЬТУРЫ В ЛИТВЕ</vt:lpstr>
      <vt:lpstr>Состав населения Литвы</vt:lpstr>
      <vt:lpstr>ЛИТВА</vt:lpstr>
      <vt:lpstr>Административная структура</vt:lpstr>
      <vt:lpstr>Этнографические регионы Литвы</vt:lpstr>
      <vt:lpstr>Учреждения культуры в регионах</vt:lpstr>
      <vt:lpstr>Цель политики региональной культуры Правительства Литовской Республики</vt:lpstr>
      <vt:lpstr>Правовое регламентирование региональной культуры</vt:lpstr>
      <vt:lpstr>Государственные программы</vt:lpstr>
      <vt:lpstr>Региональные проблемы, требующие принятия мер</vt:lpstr>
      <vt:lpstr>Источники финансирования региональной культуры</vt:lpstr>
      <vt:lpstr>Источники финансирования регuональных процессов культуры</vt:lpstr>
      <vt:lpstr>Проекты Министерства культуры, поощряющие развитие региональной культуры</vt:lpstr>
      <vt:lpstr>Столица культуры Литвы</vt:lpstr>
      <vt:lpstr>Столица культуры Литвы</vt:lpstr>
      <vt:lpstr>Финансирование столиц культуры</vt:lpstr>
      <vt:lpstr>Что изменилось ?</vt:lpstr>
      <vt:lpstr>Жагаре – столица культуры 2015 г.</vt:lpstr>
      <vt:lpstr>Спасибо за внимание☺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REGIONŲ KULTŪROS PLĖTRA LIETUVOJE</dc:title>
  <dc:creator>Jadvyga Lisevičiūtė</dc:creator>
  <cp:lastModifiedBy>Dell PC</cp:lastModifiedBy>
  <cp:revision>102</cp:revision>
  <cp:lastPrinted>2016-06-07T07:52:19Z</cp:lastPrinted>
  <dcterms:created xsi:type="dcterms:W3CDTF">2014-09-30T08:47:39Z</dcterms:created>
  <dcterms:modified xsi:type="dcterms:W3CDTF">2017-05-30T02:52:38Z</dcterms:modified>
</cp:coreProperties>
</file>